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10"/>
  </p:normalViewPr>
  <p:slideViewPr>
    <p:cSldViewPr snapToGrid="0" snapToObjects="1">
      <p:cViewPr varScale="1">
        <p:scale>
          <a:sx n="75" d="100"/>
          <a:sy n="75" d="100"/>
        </p:scale>
        <p:origin x="184" y="8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jp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36395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pic>
        <p:nvPicPr>
          <p:cNvPr id="4" name="Image 0" descr="Binary code on screen"/>
          <p:cNvPicPr>
            <a:picLocks noChangeAspect="1"/>
          </p:cNvPicPr>
          <p:nvPr/>
        </p:nvPicPr>
        <p:blipFill>
          <a:blip r:embed="rId3"/>
          <a:srcRect/>
          <a:stretch/>
        </p:blipFill>
        <p:spPr>
          <a:xfrm rot="5400000">
            <a:off x="9002794" y="2601994"/>
            <a:ext cx="8229600" cy="3025612"/>
          </a:xfrm>
          <a:prstGeom prst="rect">
            <a:avLst/>
          </a:prstGeom>
        </p:spPr>
      </p:pic>
      <p:sp>
        <p:nvSpPr>
          <p:cNvPr id="5" name="Text 2"/>
          <p:cNvSpPr/>
          <p:nvPr/>
        </p:nvSpPr>
        <p:spPr>
          <a:xfrm>
            <a:off x="833199" y="1015722"/>
            <a:ext cx="9306401" cy="1916430"/>
          </a:xfrm>
          <a:prstGeom prst="rect">
            <a:avLst/>
          </a:prstGeom>
          <a:noFill/>
          <a:ln/>
        </p:spPr>
        <p:txBody>
          <a:bodyPr wrap="square" rtlCol="0" anchor="t"/>
          <a:lstStyle/>
          <a:p>
            <a:pPr marL="0" indent="0" algn="ctr">
              <a:lnSpc>
                <a:spcPts val="7545"/>
              </a:lnSpc>
              <a:buNone/>
            </a:pPr>
            <a:r>
              <a:rPr lang="en-US" sz="6036" b="1" dirty="0">
                <a:solidFill>
                  <a:srgbClr val="282824"/>
                </a:solidFill>
                <a:latin typeface="Lato" pitchFamily="34" charset="0"/>
                <a:ea typeface="Lato" pitchFamily="34" charset="-122"/>
                <a:cs typeface="Lato" pitchFamily="34" charset="-120"/>
              </a:rPr>
              <a:t>Google Business Intelligence</a:t>
            </a:r>
            <a:endParaRPr lang="en-US" sz="6036" dirty="0"/>
          </a:p>
        </p:txBody>
      </p:sp>
      <p:sp>
        <p:nvSpPr>
          <p:cNvPr id="6" name="Text 3"/>
          <p:cNvSpPr/>
          <p:nvPr/>
        </p:nvSpPr>
        <p:spPr>
          <a:xfrm>
            <a:off x="833199" y="3265408"/>
            <a:ext cx="9306401" cy="355402"/>
          </a:xfrm>
          <a:prstGeom prst="rect">
            <a:avLst/>
          </a:prstGeom>
          <a:noFill/>
          <a:ln/>
        </p:spPr>
        <p:txBody>
          <a:bodyPr wrap="none" rtlCol="0" anchor="t"/>
          <a:lstStyle/>
          <a:p>
            <a:pPr marL="0" indent="0">
              <a:lnSpc>
                <a:spcPts val="2799"/>
              </a:lnSpc>
              <a:buNone/>
            </a:pPr>
            <a:r>
              <a:rPr lang="en-US" sz="1750" b="1" dirty="0">
                <a:solidFill>
                  <a:srgbClr val="4A4A45"/>
                </a:solidFill>
                <a:latin typeface="Lato" pitchFamily="34" charset="0"/>
                <a:ea typeface="Lato" pitchFamily="34" charset="-122"/>
                <a:cs typeface="Lato" pitchFamily="34" charset="-120"/>
              </a:rPr>
              <a:t>Name: Pulkit Shringi</a:t>
            </a:r>
            <a:endParaRPr lang="en-US" sz="1750" dirty="0"/>
          </a:p>
        </p:txBody>
      </p:sp>
      <p:sp>
        <p:nvSpPr>
          <p:cNvPr id="7" name="Text 4"/>
          <p:cNvSpPr/>
          <p:nvPr/>
        </p:nvSpPr>
        <p:spPr>
          <a:xfrm>
            <a:off x="833199" y="3870722"/>
            <a:ext cx="9306401" cy="355402"/>
          </a:xfrm>
          <a:prstGeom prst="rect">
            <a:avLst/>
          </a:prstGeom>
          <a:noFill/>
          <a:ln/>
        </p:spPr>
        <p:txBody>
          <a:bodyPr wrap="none" rtlCol="0" anchor="t"/>
          <a:lstStyle/>
          <a:p>
            <a:pPr marL="0" indent="0">
              <a:lnSpc>
                <a:spcPts val="2799"/>
              </a:lnSpc>
              <a:buNone/>
            </a:pPr>
            <a:r>
              <a:rPr lang="en-US" sz="1750" b="1" dirty="0">
                <a:solidFill>
                  <a:srgbClr val="4A4A45"/>
                </a:solidFill>
                <a:latin typeface="Lato" pitchFamily="34" charset="0"/>
                <a:ea typeface="Lato" pitchFamily="34" charset="-122"/>
                <a:cs typeface="Lato" pitchFamily="34" charset="-120"/>
              </a:rPr>
              <a:t>Reg no: RA2111003010596</a:t>
            </a:r>
            <a:endParaRPr lang="en-US" sz="1750" dirty="0"/>
          </a:p>
        </p:txBody>
      </p:sp>
      <p:sp>
        <p:nvSpPr>
          <p:cNvPr id="8" name="Text 5"/>
          <p:cNvSpPr/>
          <p:nvPr/>
        </p:nvSpPr>
        <p:spPr>
          <a:xfrm>
            <a:off x="833199" y="4476036"/>
            <a:ext cx="9306401" cy="355402"/>
          </a:xfrm>
          <a:prstGeom prst="rect">
            <a:avLst/>
          </a:prstGeom>
          <a:noFill/>
          <a:ln/>
        </p:spPr>
        <p:txBody>
          <a:bodyPr wrap="none" rtlCol="0" anchor="t"/>
          <a:lstStyle/>
          <a:p>
            <a:pPr marL="0" indent="0">
              <a:lnSpc>
                <a:spcPts val="2799"/>
              </a:lnSpc>
              <a:buNone/>
            </a:pPr>
            <a:r>
              <a:rPr lang="en-US" sz="1750" b="1" dirty="0">
                <a:solidFill>
                  <a:srgbClr val="4A4A45"/>
                </a:solidFill>
                <a:latin typeface="Lato" pitchFamily="34" charset="0"/>
                <a:ea typeface="Lato" pitchFamily="34" charset="-122"/>
                <a:cs typeface="Lato" pitchFamily="34" charset="-120"/>
              </a:rPr>
              <a:t>Section: I1</a:t>
            </a:r>
            <a:endParaRPr lang="en-US" sz="1750" dirty="0"/>
          </a:p>
        </p:txBody>
      </p:sp>
      <p:sp>
        <p:nvSpPr>
          <p:cNvPr id="9" name="Text 6"/>
          <p:cNvSpPr/>
          <p:nvPr/>
        </p:nvSpPr>
        <p:spPr>
          <a:xfrm>
            <a:off x="833199" y="5081349"/>
            <a:ext cx="9306401" cy="2132409"/>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In today's fast-paced and dynamic business environment, the ability to make informed decisions swiftly is not just an advantage but a necessity for survival and growth. This is where the realm of Business Intelligence (BI) shines brightly. Business Intelligence is more than just a buzzword; it's a strategic approach that leverages data analysis techniques, technologies, and practices to transform raw data into actionable insights. These insights empower organizations to make smarter decisions, optimize processes, and gain a competitive edge in their industries.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31505"/>
          </a:xfrm>
          <a:prstGeom prst="rect">
            <a:avLst/>
          </a:prstGeom>
          <a:solidFill>
            <a:srgbClr val="EFECE6"/>
          </a:solidFill>
          <a:ln/>
        </p:spPr>
        <p:txBody>
          <a:bodyPr/>
          <a:lstStyle/>
          <a:p>
            <a:endParaRPr lang="en-US"/>
          </a:p>
        </p:txBody>
      </p:sp>
      <p:sp>
        <p:nvSpPr>
          <p:cNvPr id="4" name="Text 2"/>
          <p:cNvSpPr/>
          <p:nvPr/>
        </p:nvSpPr>
        <p:spPr>
          <a:xfrm>
            <a:off x="2166699" y="596027"/>
            <a:ext cx="5739646" cy="677466"/>
          </a:xfrm>
          <a:prstGeom prst="rect">
            <a:avLst/>
          </a:prstGeom>
          <a:noFill/>
          <a:ln/>
        </p:spPr>
        <p:txBody>
          <a:bodyPr wrap="none" rtlCol="0" anchor="t"/>
          <a:lstStyle/>
          <a:p>
            <a:pPr marL="0" indent="0">
              <a:lnSpc>
                <a:spcPts val="5334"/>
              </a:lnSpc>
              <a:buNone/>
            </a:pPr>
            <a:r>
              <a:rPr lang="en-US" sz="4267" b="1" dirty="0">
                <a:solidFill>
                  <a:srgbClr val="282824"/>
                </a:solidFill>
                <a:latin typeface="Lato" pitchFamily="34" charset="0"/>
                <a:ea typeface="Lato" pitchFamily="34" charset="-122"/>
                <a:cs typeface="Lato" pitchFamily="34" charset="-120"/>
              </a:rPr>
              <a:t>Usefulness in the future</a:t>
            </a:r>
            <a:endParaRPr lang="en-US" sz="4267" dirty="0"/>
          </a:p>
        </p:txBody>
      </p:sp>
      <p:sp>
        <p:nvSpPr>
          <p:cNvPr id="5" name="Text 3"/>
          <p:cNvSpPr/>
          <p:nvPr/>
        </p:nvSpPr>
        <p:spPr>
          <a:xfrm>
            <a:off x="2166699" y="1598652"/>
            <a:ext cx="10297001" cy="1387316"/>
          </a:xfrm>
          <a:prstGeom prst="rect">
            <a:avLst/>
          </a:prstGeom>
          <a:noFill/>
          <a:ln/>
        </p:spPr>
        <p:txBody>
          <a:bodyPr wrap="square" rtlCol="0" anchor="t"/>
          <a:lstStyle/>
          <a:p>
            <a:pPr marL="0" indent="0">
              <a:lnSpc>
                <a:spcPts val="2731"/>
              </a:lnSpc>
              <a:buNone/>
            </a:pPr>
            <a:r>
              <a:rPr lang="en-US" sz="1707" dirty="0">
                <a:solidFill>
                  <a:srgbClr val="4A4A45"/>
                </a:solidFill>
                <a:latin typeface="Lato" pitchFamily="34" charset="0"/>
                <a:ea typeface="Lato" pitchFamily="34" charset="-122"/>
                <a:cs typeface="Lato" pitchFamily="34" charset="-120"/>
              </a:rPr>
              <a:t>As data and analytics continue to shape the business landscape, the skills developed in this Google Business Intelligence Specialization will be increasingly valuable.  As emerging technologies like AI and machine learning transform the way we do business, versatile BI expertise will be a sought-after asset, empowering you to adapt and thrive in a dynamic, data-driven world.</a:t>
            </a:r>
            <a:endParaRPr lang="en-US" sz="1707" dirty="0"/>
          </a:p>
        </p:txBody>
      </p:sp>
      <p:sp>
        <p:nvSpPr>
          <p:cNvPr id="6" name="Text 4"/>
          <p:cNvSpPr/>
          <p:nvPr/>
        </p:nvSpPr>
        <p:spPr>
          <a:xfrm>
            <a:off x="2513409" y="3229808"/>
            <a:ext cx="9950291" cy="693658"/>
          </a:xfrm>
          <a:prstGeom prst="rect">
            <a:avLst/>
          </a:prstGeom>
          <a:noFill/>
          <a:ln/>
        </p:spPr>
        <p:txBody>
          <a:bodyPr wrap="square" rtlCol="0" anchor="t"/>
          <a:lstStyle/>
          <a:p>
            <a:pPr marL="342900" indent="-342900" algn="l">
              <a:lnSpc>
                <a:spcPts val="2731"/>
              </a:lnSpc>
              <a:buSzPct val="100000"/>
              <a:buChar char="•"/>
            </a:pPr>
            <a:r>
              <a:rPr lang="en-US" sz="1707" dirty="0">
                <a:solidFill>
                  <a:srgbClr val="4A4A45"/>
                </a:solidFill>
                <a:latin typeface="Lato" pitchFamily="34" charset="0"/>
                <a:ea typeface="Lato" pitchFamily="34" charset="-122"/>
                <a:cs typeface="Lato" pitchFamily="34" charset="-120"/>
              </a:rPr>
              <a:t>Enhanced Predictive Analytics: BI will increasingly leverage machine learning and AI algorithms to predict future trends and outcomes with higher accuracy.</a:t>
            </a:r>
            <a:endParaRPr lang="en-US" sz="1707" dirty="0"/>
          </a:p>
        </p:txBody>
      </p:sp>
      <p:sp>
        <p:nvSpPr>
          <p:cNvPr id="7" name="Text 5"/>
          <p:cNvSpPr/>
          <p:nvPr/>
        </p:nvSpPr>
        <p:spPr>
          <a:xfrm>
            <a:off x="2513409" y="4010144"/>
            <a:ext cx="9950291" cy="693658"/>
          </a:xfrm>
          <a:prstGeom prst="rect">
            <a:avLst/>
          </a:prstGeom>
          <a:noFill/>
          <a:ln/>
        </p:spPr>
        <p:txBody>
          <a:bodyPr wrap="square" rtlCol="0" anchor="t"/>
          <a:lstStyle/>
          <a:p>
            <a:pPr marL="342900" indent="-342900" algn="l">
              <a:lnSpc>
                <a:spcPts val="2731"/>
              </a:lnSpc>
              <a:buSzPct val="100000"/>
              <a:buChar char="•"/>
            </a:pPr>
            <a:r>
              <a:rPr lang="en-US" sz="1707" dirty="0">
                <a:solidFill>
                  <a:srgbClr val="4A4A45"/>
                </a:solidFill>
                <a:latin typeface="Lato" pitchFamily="34" charset="0"/>
                <a:ea typeface="Lato" pitchFamily="34" charset="-122"/>
                <a:cs typeface="Lato" pitchFamily="34" charset="-120"/>
              </a:rPr>
              <a:t>IoT Integration: As the Internet of Things (IoT) expands, BI will play a crucial role in analyzing vast amounts of sensor data to optimize operations and drive innovation.</a:t>
            </a:r>
            <a:endParaRPr lang="en-US" sz="1707" dirty="0"/>
          </a:p>
        </p:txBody>
      </p:sp>
      <p:sp>
        <p:nvSpPr>
          <p:cNvPr id="8" name="Text 6"/>
          <p:cNvSpPr/>
          <p:nvPr/>
        </p:nvSpPr>
        <p:spPr>
          <a:xfrm>
            <a:off x="2513409" y="4790480"/>
            <a:ext cx="9950291" cy="693658"/>
          </a:xfrm>
          <a:prstGeom prst="rect">
            <a:avLst/>
          </a:prstGeom>
          <a:noFill/>
          <a:ln/>
        </p:spPr>
        <p:txBody>
          <a:bodyPr wrap="square" rtlCol="0" anchor="t"/>
          <a:lstStyle/>
          <a:p>
            <a:pPr marL="342900" indent="-342900" algn="l">
              <a:lnSpc>
                <a:spcPts val="2731"/>
              </a:lnSpc>
              <a:buSzPct val="100000"/>
              <a:buChar char="•"/>
            </a:pPr>
            <a:r>
              <a:rPr lang="en-US" sz="1707" dirty="0">
                <a:solidFill>
                  <a:srgbClr val="4A4A45"/>
                </a:solidFill>
                <a:latin typeface="Lato" pitchFamily="34" charset="0"/>
                <a:ea typeface="Lato" pitchFamily="34" charset="-122"/>
                <a:cs typeface="Lato" pitchFamily="34" charset="-120"/>
              </a:rPr>
              <a:t>Personalized Customer Experiences: BI will enable businesses to deliver hyper-personalized experiences by analyzing customer data across multiple touchpoints.</a:t>
            </a:r>
            <a:endParaRPr lang="en-US" sz="1707" dirty="0"/>
          </a:p>
        </p:txBody>
      </p:sp>
      <p:sp>
        <p:nvSpPr>
          <p:cNvPr id="9" name="Text 7"/>
          <p:cNvSpPr/>
          <p:nvPr/>
        </p:nvSpPr>
        <p:spPr>
          <a:xfrm>
            <a:off x="2513409" y="5570815"/>
            <a:ext cx="9950291" cy="693658"/>
          </a:xfrm>
          <a:prstGeom prst="rect">
            <a:avLst/>
          </a:prstGeom>
          <a:noFill/>
          <a:ln/>
        </p:spPr>
        <p:txBody>
          <a:bodyPr wrap="square" rtlCol="0" anchor="t"/>
          <a:lstStyle/>
          <a:p>
            <a:pPr marL="342900" indent="-342900" algn="l">
              <a:lnSpc>
                <a:spcPts val="2731"/>
              </a:lnSpc>
              <a:buSzPct val="100000"/>
              <a:buChar char="•"/>
            </a:pPr>
            <a:r>
              <a:rPr lang="en-US" sz="1707" dirty="0">
                <a:solidFill>
                  <a:srgbClr val="4A4A45"/>
                </a:solidFill>
                <a:latin typeface="Lato" pitchFamily="34" charset="0"/>
                <a:ea typeface="Lato" pitchFamily="34" charset="-122"/>
                <a:cs typeface="Lato" pitchFamily="34" charset="-120"/>
              </a:rPr>
              <a:t>Real-Time Decision-Making: BI tools will evolve to provide real-time insights, allowing organizations to make immediate decisions based on the most up-to-date data.</a:t>
            </a:r>
            <a:endParaRPr lang="en-US" sz="1707" dirty="0"/>
          </a:p>
        </p:txBody>
      </p:sp>
      <p:sp>
        <p:nvSpPr>
          <p:cNvPr id="10" name="Text 8"/>
          <p:cNvSpPr/>
          <p:nvPr/>
        </p:nvSpPr>
        <p:spPr>
          <a:xfrm>
            <a:off x="2513409" y="6351151"/>
            <a:ext cx="9950291" cy="693658"/>
          </a:xfrm>
          <a:prstGeom prst="rect">
            <a:avLst/>
          </a:prstGeom>
          <a:noFill/>
          <a:ln/>
        </p:spPr>
        <p:txBody>
          <a:bodyPr wrap="square" rtlCol="0" anchor="t"/>
          <a:lstStyle/>
          <a:p>
            <a:pPr marL="342900" indent="-342900" algn="l">
              <a:lnSpc>
                <a:spcPts val="2731"/>
              </a:lnSpc>
              <a:buSzPct val="100000"/>
              <a:buChar char="•"/>
            </a:pPr>
            <a:r>
              <a:rPr lang="en-US" sz="1707" dirty="0">
                <a:solidFill>
                  <a:srgbClr val="4A4A45"/>
                </a:solidFill>
                <a:latin typeface="Lato" pitchFamily="34" charset="0"/>
                <a:ea typeface="Lato" pitchFamily="34" charset="-122"/>
                <a:cs typeface="Lato" pitchFamily="34" charset="-120"/>
              </a:rPr>
              <a:t>Integration with Emerging Technologies: BI will integrate with emerging technologies such as blockchain and quantum computing to unlock new possibilities for data analysis and insights.</a:t>
            </a:r>
            <a:endParaRPr lang="en-US" sz="1707" dirty="0"/>
          </a:p>
        </p:txBody>
      </p:sp>
      <p:sp>
        <p:nvSpPr>
          <p:cNvPr id="11" name="Text 9"/>
          <p:cNvSpPr/>
          <p:nvPr/>
        </p:nvSpPr>
        <p:spPr>
          <a:xfrm>
            <a:off x="2166699" y="7288649"/>
            <a:ext cx="10297001" cy="346829"/>
          </a:xfrm>
          <a:prstGeom prst="rect">
            <a:avLst/>
          </a:prstGeom>
          <a:noFill/>
          <a:ln/>
        </p:spPr>
        <p:txBody>
          <a:bodyPr wrap="none" rtlCol="0" anchor="t"/>
          <a:lstStyle/>
          <a:p>
            <a:pPr marL="0" indent="0">
              <a:lnSpc>
                <a:spcPts val="2731"/>
              </a:lnSpc>
              <a:buNone/>
            </a:pPr>
            <a:endParaRPr lang="en-US" sz="1707"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sp>
        <p:nvSpPr>
          <p:cNvPr id="4" name="Text 2"/>
          <p:cNvSpPr/>
          <p:nvPr/>
        </p:nvSpPr>
        <p:spPr>
          <a:xfrm>
            <a:off x="4537710" y="843796"/>
            <a:ext cx="5554980" cy="694373"/>
          </a:xfrm>
          <a:prstGeom prst="rect">
            <a:avLst/>
          </a:prstGeom>
          <a:noFill/>
          <a:ln/>
        </p:spPr>
        <p:txBody>
          <a:bodyPr wrap="none" rtlCol="0" anchor="t"/>
          <a:lstStyle/>
          <a:p>
            <a:pPr marL="0" indent="0" algn="ctr">
              <a:lnSpc>
                <a:spcPts val="5468"/>
              </a:lnSpc>
              <a:buNone/>
            </a:pPr>
            <a:r>
              <a:rPr lang="en-US" sz="4374" b="1" dirty="0">
                <a:solidFill>
                  <a:srgbClr val="282824"/>
                </a:solidFill>
                <a:latin typeface="Lato" pitchFamily="34" charset="0"/>
                <a:ea typeface="Lato" pitchFamily="34" charset="-122"/>
                <a:cs typeface="Lato" pitchFamily="34" charset="-120"/>
              </a:rPr>
              <a:t>Conclusion</a:t>
            </a:r>
            <a:endParaRPr lang="en-US" sz="4374" dirty="0"/>
          </a:p>
        </p:txBody>
      </p:sp>
      <p:sp>
        <p:nvSpPr>
          <p:cNvPr id="5" name="Text 3"/>
          <p:cNvSpPr/>
          <p:nvPr/>
        </p:nvSpPr>
        <p:spPr>
          <a:xfrm>
            <a:off x="2037993" y="1982510"/>
            <a:ext cx="10554414" cy="3198614"/>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In conclusion, Business Intelligence (BI) stands as an indispensable asset for organizations navigating the complexities of the modern business landscape. By harnessing the power of data, BI enables informed decision-making, strategic planning, and operational efficiency. Its ability to provide valuable insights into customer behaviors, market trends, and operational performance gives businesses a competitive edge and drives innovation. As BI continues to evolve, leveraging technologies like artificial intelligence, IoT, and augmented analytics, its potential to revolutionize how organizations operate and compete in the future is immense. Embracing BI not only empowers businesses to adapt to change and mitigate risks but also fosters a culture of data-driven decision-making essential for long-term success in an increasingly interconnected and dynamic world.</a:t>
            </a:r>
            <a:endParaRPr lang="en-US" sz="1750" dirty="0"/>
          </a:p>
        </p:txBody>
      </p:sp>
      <p:sp>
        <p:nvSpPr>
          <p:cNvPr id="6" name="Text 4"/>
          <p:cNvSpPr/>
          <p:nvPr/>
        </p:nvSpPr>
        <p:spPr>
          <a:xfrm>
            <a:off x="2393394" y="5431036"/>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BI is essential for modern organizations to thrive in a data-driven world.</a:t>
            </a:r>
            <a:endParaRPr lang="en-US" sz="1750" dirty="0"/>
          </a:p>
        </p:txBody>
      </p:sp>
      <p:sp>
        <p:nvSpPr>
          <p:cNvPr id="7" name="Text 5"/>
          <p:cNvSpPr/>
          <p:nvPr/>
        </p:nvSpPr>
        <p:spPr>
          <a:xfrm>
            <a:off x="2393394" y="5875258"/>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By fostering a culture of data-driven decision-making, BI facilitates agility, competitiveness, and sustainable growth.</a:t>
            </a:r>
            <a:endParaRPr lang="en-US" sz="1750" dirty="0"/>
          </a:p>
        </p:txBody>
      </p:sp>
      <p:sp>
        <p:nvSpPr>
          <p:cNvPr id="8" name="Text 6"/>
          <p:cNvSpPr/>
          <p:nvPr/>
        </p:nvSpPr>
        <p:spPr>
          <a:xfrm>
            <a:off x="2393394" y="6674882"/>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Embracing BI is crucial for staying ahead of the curve and achieving long-term success in today's dynamic business landscape.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pic>
        <p:nvPicPr>
          <p:cNvPr id="4" name="Image 0" descr="People in a job interview"/>
          <p:cNvPicPr>
            <a:picLocks noChangeAspect="1"/>
          </p:cNvPicPr>
          <p:nvPr/>
        </p:nvPicPr>
        <p:blipFill>
          <a:blip r:embed="rId3"/>
          <a:srcRect/>
          <a:stretch/>
        </p:blipFill>
        <p:spPr>
          <a:xfrm>
            <a:off x="-7620" y="2286000"/>
            <a:ext cx="5486400" cy="3657600"/>
          </a:xfrm>
          <a:prstGeom prst="rect">
            <a:avLst/>
          </a:prstGeom>
        </p:spPr>
      </p:pic>
      <p:sp>
        <p:nvSpPr>
          <p:cNvPr id="5" name="Text 2"/>
          <p:cNvSpPr/>
          <p:nvPr/>
        </p:nvSpPr>
        <p:spPr>
          <a:xfrm>
            <a:off x="6319599" y="1973818"/>
            <a:ext cx="7477601" cy="1388745"/>
          </a:xfrm>
          <a:prstGeom prst="rect">
            <a:avLst/>
          </a:prstGeom>
          <a:noFill/>
          <a:ln/>
        </p:spPr>
        <p:txBody>
          <a:bodyPr wrap="squar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Course 1: Foundations of Business Intelligence</a:t>
            </a:r>
            <a:endParaRPr lang="en-US" sz="4374" dirty="0"/>
          </a:p>
        </p:txBody>
      </p:sp>
      <p:sp>
        <p:nvSpPr>
          <p:cNvPr id="6" name="Text 3"/>
          <p:cNvSpPr/>
          <p:nvPr/>
        </p:nvSpPr>
        <p:spPr>
          <a:xfrm>
            <a:off x="6319599" y="3695819"/>
            <a:ext cx="7477601" cy="1066205"/>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Dive into the core principles of Business Intelligence (BI) and learn how to leverage data to drive informed business decisions. Explore key BI concepts, data visualization techniques, and the role of BI in modern organizations.</a:t>
            </a:r>
            <a:endParaRPr lang="en-US" sz="1750" dirty="0"/>
          </a:p>
        </p:txBody>
      </p:sp>
      <p:sp>
        <p:nvSpPr>
          <p:cNvPr id="7" name="Text 4"/>
          <p:cNvSpPr/>
          <p:nvPr/>
        </p:nvSpPr>
        <p:spPr>
          <a:xfrm>
            <a:off x="6675001" y="5011936"/>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Understand the fundamentals of Business Intelligence</a:t>
            </a:r>
            <a:endParaRPr lang="en-US" sz="1750" dirty="0"/>
          </a:p>
        </p:txBody>
      </p:sp>
      <p:sp>
        <p:nvSpPr>
          <p:cNvPr id="8" name="Text 5"/>
          <p:cNvSpPr/>
          <p:nvPr/>
        </p:nvSpPr>
        <p:spPr>
          <a:xfrm>
            <a:off x="6675001" y="5456158"/>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Discover data visualization best practices and tools</a:t>
            </a:r>
            <a:endParaRPr lang="en-US" sz="1750" dirty="0"/>
          </a:p>
        </p:txBody>
      </p:sp>
      <p:sp>
        <p:nvSpPr>
          <p:cNvPr id="9" name="Text 6"/>
          <p:cNvSpPr/>
          <p:nvPr/>
        </p:nvSpPr>
        <p:spPr>
          <a:xfrm>
            <a:off x="6675001" y="5900380"/>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Learn how to transform data into actionable insights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pic>
        <p:nvPicPr>
          <p:cNvPr id="4" name="Image 0" descr="Pie chart and stacks"/>
          <p:cNvPicPr>
            <a:picLocks noChangeAspect="1"/>
          </p:cNvPicPr>
          <p:nvPr/>
        </p:nvPicPr>
        <p:blipFill>
          <a:blip r:embed="rId3"/>
          <a:srcRect/>
          <a:stretch/>
        </p:blipFill>
        <p:spPr>
          <a:xfrm>
            <a:off x="-1" y="0"/>
            <a:ext cx="3657600" cy="8229600"/>
          </a:xfrm>
          <a:prstGeom prst="rect">
            <a:avLst/>
          </a:prstGeom>
        </p:spPr>
      </p:pic>
      <p:sp>
        <p:nvSpPr>
          <p:cNvPr id="5" name="Text 2"/>
          <p:cNvSpPr/>
          <p:nvPr/>
        </p:nvSpPr>
        <p:spPr>
          <a:xfrm>
            <a:off x="4490799" y="2321004"/>
            <a:ext cx="9014698"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Course 2: Data Models and Pipelines</a:t>
            </a:r>
            <a:endParaRPr lang="en-US" sz="4374" dirty="0"/>
          </a:p>
        </p:txBody>
      </p:sp>
      <p:sp>
        <p:nvSpPr>
          <p:cNvPr id="6" name="Text 3"/>
          <p:cNvSpPr/>
          <p:nvPr/>
        </p:nvSpPr>
        <p:spPr>
          <a:xfrm>
            <a:off x="4490799" y="3348633"/>
            <a:ext cx="9306401" cy="1066205"/>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Dive into the heart of data-driven decision making with this course on data models and pipelines. Learn to design robust data architectures, build efficient data pipelines, and master the art of data transformation to unlock actionable insights.</a:t>
            </a:r>
            <a:endParaRPr lang="en-US" sz="1750" dirty="0"/>
          </a:p>
        </p:txBody>
      </p:sp>
      <p:sp>
        <p:nvSpPr>
          <p:cNvPr id="7" name="Text 4"/>
          <p:cNvSpPr/>
          <p:nvPr/>
        </p:nvSpPr>
        <p:spPr>
          <a:xfrm>
            <a:off x="4846201" y="4664750"/>
            <a:ext cx="8951000"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4A4A45"/>
                </a:solidFill>
                <a:latin typeface="Lato" pitchFamily="34" charset="0"/>
                <a:ea typeface="Lato" pitchFamily="34" charset="-122"/>
                <a:cs typeface="Lato" pitchFamily="34" charset="-120"/>
              </a:rPr>
              <a:t>Understand the fundamentals of data modeling for business intelligence</a:t>
            </a:r>
            <a:endParaRPr lang="en-US" sz="1750" dirty="0"/>
          </a:p>
        </p:txBody>
      </p:sp>
      <p:sp>
        <p:nvSpPr>
          <p:cNvPr id="8" name="Text 5"/>
          <p:cNvSpPr/>
          <p:nvPr/>
        </p:nvSpPr>
        <p:spPr>
          <a:xfrm>
            <a:off x="4846201" y="5108972"/>
            <a:ext cx="8951000"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dirty="0">
                <a:solidFill>
                  <a:srgbClr val="4A4A45"/>
                </a:solidFill>
                <a:latin typeface="Lato" pitchFamily="34" charset="0"/>
                <a:ea typeface="Lato" pitchFamily="34" charset="-122"/>
                <a:cs typeface="Lato" pitchFamily="34" charset="-120"/>
              </a:rPr>
              <a:t>Explore techniques for building scalable, reliable data pipelines</a:t>
            </a:r>
            <a:endParaRPr lang="en-US" sz="1750" dirty="0"/>
          </a:p>
        </p:txBody>
      </p:sp>
      <p:sp>
        <p:nvSpPr>
          <p:cNvPr id="9" name="Text 6"/>
          <p:cNvSpPr/>
          <p:nvPr/>
        </p:nvSpPr>
        <p:spPr>
          <a:xfrm>
            <a:off x="4846201" y="5553194"/>
            <a:ext cx="8951000"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dirty="0">
                <a:solidFill>
                  <a:srgbClr val="4A4A45"/>
                </a:solidFill>
                <a:latin typeface="Lato" pitchFamily="34" charset="0"/>
                <a:ea typeface="Lato" pitchFamily="34" charset="-122"/>
                <a:cs typeface="Lato" pitchFamily="34" charset="-120"/>
              </a:rPr>
              <a:t>Gain expertise in data extraction, transformation, and loading (ETL) processes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EFECE6">
              <a:alpha val="85000"/>
            </a:srgbClr>
          </a:solidFill>
          <a:ln/>
        </p:spPr>
        <p:txBody>
          <a:bodyPr/>
          <a:lstStyle/>
          <a:p>
            <a:endParaRPr lang="en-US"/>
          </a:p>
        </p:txBody>
      </p:sp>
      <p:sp>
        <p:nvSpPr>
          <p:cNvPr id="6" name="Text 3"/>
          <p:cNvSpPr/>
          <p:nvPr/>
        </p:nvSpPr>
        <p:spPr>
          <a:xfrm>
            <a:off x="2037993" y="1618417"/>
            <a:ext cx="10554414" cy="1388745"/>
          </a:xfrm>
          <a:prstGeom prst="rect">
            <a:avLst/>
          </a:prstGeom>
          <a:noFill/>
          <a:ln/>
        </p:spPr>
        <p:txBody>
          <a:bodyPr wrap="squar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Course 3: Decisions, Dashboards, and Reports</a:t>
            </a:r>
            <a:endParaRPr lang="en-US" sz="4374" dirty="0"/>
          </a:p>
        </p:txBody>
      </p:sp>
      <p:sp>
        <p:nvSpPr>
          <p:cNvPr id="7" name="Text 4"/>
          <p:cNvSpPr/>
          <p:nvPr/>
        </p:nvSpPr>
        <p:spPr>
          <a:xfrm>
            <a:off x="2037993" y="3340418"/>
            <a:ext cx="10554414" cy="1777008"/>
          </a:xfrm>
          <a:prstGeom prst="rect">
            <a:avLst/>
          </a:prstGeom>
          <a:noFill/>
          <a:ln/>
        </p:spPr>
        <p:txBody>
          <a:bodyPr wrap="square" rtlCol="0" anchor="t"/>
          <a:lstStyle/>
          <a:p>
            <a:pPr marL="0" indent="0">
              <a:lnSpc>
                <a:spcPts val="2799"/>
              </a:lnSpc>
              <a:buNone/>
            </a:pPr>
            <a:r>
              <a:rPr lang="en-US" sz="1750" dirty="0">
                <a:solidFill>
                  <a:srgbClr val="000000"/>
                </a:solidFill>
                <a:latin typeface="Lato" pitchFamily="34" charset="0"/>
                <a:ea typeface="Lato" pitchFamily="34" charset="-122"/>
                <a:cs typeface="Lato" pitchFamily="34" charset="-120"/>
              </a:rPr>
              <a:t>Discover how to transform data into impactful business decisions with this course on dashboards and reporting. Learn to design visually stunning dashboards, generate insightful reports, and leverage data to drive strategic decision-making across your organization. In essence, decisions, dashboards, and reports form an interconnected ecosystem within the BI landscape, empowering organizations to navigate complexities, seize opportunities, and drive sustainable growth.</a:t>
            </a:r>
            <a:endParaRPr lang="en-US" sz="1750" dirty="0"/>
          </a:p>
        </p:txBody>
      </p:sp>
      <p:sp>
        <p:nvSpPr>
          <p:cNvPr id="8" name="Text 5"/>
          <p:cNvSpPr/>
          <p:nvPr/>
        </p:nvSpPr>
        <p:spPr>
          <a:xfrm>
            <a:off x="2393394" y="5367338"/>
            <a:ext cx="10199013"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000000"/>
                </a:solidFill>
                <a:latin typeface="Lato" pitchFamily="34" charset="0"/>
                <a:ea typeface="Lato" pitchFamily="34" charset="-122"/>
                <a:cs typeface="Lato" pitchFamily="34" charset="-120"/>
              </a:rPr>
              <a:t>Master the art of interactive dashboard creation using cutting-edge data visualization tools</a:t>
            </a:r>
            <a:endParaRPr lang="en-US" sz="1750" dirty="0"/>
          </a:p>
        </p:txBody>
      </p:sp>
      <p:sp>
        <p:nvSpPr>
          <p:cNvPr id="9" name="Text 6"/>
          <p:cNvSpPr/>
          <p:nvPr/>
        </p:nvSpPr>
        <p:spPr>
          <a:xfrm>
            <a:off x="2393394" y="5811560"/>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dirty="0">
                <a:solidFill>
                  <a:srgbClr val="000000"/>
                </a:solidFill>
                <a:latin typeface="Lato" pitchFamily="34" charset="0"/>
                <a:ea typeface="Lato" pitchFamily="34" charset="-122"/>
                <a:cs typeface="Lato" pitchFamily="34" charset="-120"/>
              </a:rPr>
              <a:t>Develop compelling, data-driven reports to communicate insights effectively to stakeholders</a:t>
            </a:r>
            <a:endParaRPr lang="en-US" sz="1750" dirty="0"/>
          </a:p>
        </p:txBody>
      </p:sp>
      <p:sp>
        <p:nvSpPr>
          <p:cNvPr id="10" name="Text 7"/>
          <p:cNvSpPr/>
          <p:nvPr/>
        </p:nvSpPr>
        <p:spPr>
          <a:xfrm>
            <a:off x="2393394" y="6255782"/>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dirty="0">
                <a:solidFill>
                  <a:srgbClr val="000000"/>
                </a:solidFill>
                <a:latin typeface="Lato" pitchFamily="34" charset="0"/>
                <a:ea typeface="Lato" pitchFamily="34" charset="-122"/>
                <a:cs typeface="Lato" pitchFamily="34" charset="-120"/>
              </a:rPr>
              <a:t>Explore techniques for using analytics to inform strategic business decisions and optimize processes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sp>
        <p:nvSpPr>
          <p:cNvPr id="4" name="Text 2"/>
          <p:cNvSpPr/>
          <p:nvPr/>
        </p:nvSpPr>
        <p:spPr>
          <a:xfrm>
            <a:off x="2037993" y="1010722"/>
            <a:ext cx="5554980"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Skills Learned</a:t>
            </a:r>
            <a:endParaRPr lang="en-US" sz="4374" dirty="0"/>
          </a:p>
        </p:txBody>
      </p:sp>
      <p:pic>
        <p:nvPicPr>
          <p:cNvPr id="5" name="Image 0" descr="preencoded.png"/>
          <p:cNvPicPr>
            <a:picLocks noChangeAspect="1"/>
          </p:cNvPicPr>
          <p:nvPr/>
        </p:nvPicPr>
        <p:blipFill>
          <a:blip r:embed="rId3"/>
          <a:stretch>
            <a:fillRect/>
          </a:stretch>
        </p:blipFill>
        <p:spPr>
          <a:xfrm>
            <a:off x="2037993" y="2149435"/>
            <a:ext cx="2388632" cy="1476256"/>
          </a:xfrm>
          <a:prstGeom prst="rect">
            <a:avLst/>
          </a:prstGeom>
        </p:spPr>
      </p:pic>
      <p:sp>
        <p:nvSpPr>
          <p:cNvPr id="6" name="Text 3"/>
          <p:cNvSpPr/>
          <p:nvPr/>
        </p:nvSpPr>
        <p:spPr>
          <a:xfrm>
            <a:off x="2037993" y="3903345"/>
            <a:ext cx="2388632" cy="694373"/>
          </a:xfrm>
          <a:prstGeom prst="rect">
            <a:avLst/>
          </a:prstGeom>
          <a:noFill/>
          <a:ln/>
        </p:spPr>
        <p:txBody>
          <a:bodyPr wrap="squar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Business Intelligence</a:t>
            </a:r>
            <a:endParaRPr lang="en-US" sz="2187" dirty="0"/>
          </a:p>
        </p:txBody>
      </p:sp>
      <p:sp>
        <p:nvSpPr>
          <p:cNvPr id="7" name="Text 4"/>
          <p:cNvSpPr/>
          <p:nvPr/>
        </p:nvSpPr>
        <p:spPr>
          <a:xfrm>
            <a:off x="2037993" y="4730948"/>
            <a:ext cx="2388632" cy="2487811"/>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Gain expertise in leveraging data-driven insights to inform strategic decision-making and drive organizational transformation.</a:t>
            </a:r>
            <a:endParaRPr lang="en-US" sz="1750" dirty="0"/>
          </a:p>
        </p:txBody>
      </p:sp>
      <p:pic>
        <p:nvPicPr>
          <p:cNvPr id="8" name="Image 1" descr="preencoded.png"/>
          <p:cNvPicPr>
            <a:picLocks noChangeAspect="1"/>
          </p:cNvPicPr>
          <p:nvPr/>
        </p:nvPicPr>
        <p:blipFill>
          <a:blip r:embed="rId4"/>
          <a:stretch>
            <a:fillRect/>
          </a:stretch>
        </p:blipFill>
        <p:spPr>
          <a:xfrm>
            <a:off x="4759881" y="2149435"/>
            <a:ext cx="2388632" cy="1476256"/>
          </a:xfrm>
          <a:prstGeom prst="rect">
            <a:avLst/>
          </a:prstGeom>
        </p:spPr>
      </p:pic>
      <p:sp>
        <p:nvSpPr>
          <p:cNvPr id="9" name="Text 5"/>
          <p:cNvSpPr/>
          <p:nvPr/>
        </p:nvSpPr>
        <p:spPr>
          <a:xfrm>
            <a:off x="4759881" y="3903345"/>
            <a:ext cx="2388632" cy="694373"/>
          </a:xfrm>
          <a:prstGeom prst="rect">
            <a:avLst/>
          </a:prstGeom>
          <a:noFill/>
          <a:ln/>
        </p:spPr>
        <p:txBody>
          <a:bodyPr wrap="squar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Dashboarding and Reporting</a:t>
            </a:r>
            <a:endParaRPr lang="en-US" sz="2187" dirty="0"/>
          </a:p>
        </p:txBody>
      </p:sp>
      <p:sp>
        <p:nvSpPr>
          <p:cNvPr id="10" name="Text 6"/>
          <p:cNvSpPr/>
          <p:nvPr/>
        </p:nvSpPr>
        <p:spPr>
          <a:xfrm>
            <a:off x="4759881" y="4730948"/>
            <a:ext cx="2388632" cy="2132409"/>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Master the art of designing visually stunning, interactive dashboards to effectively communicate insights to stakeholders.</a:t>
            </a:r>
            <a:endParaRPr lang="en-US" sz="1750" dirty="0"/>
          </a:p>
        </p:txBody>
      </p:sp>
      <p:pic>
        <p:nvPicPr>
          <p:cNvPr id="11" name="Image 2" descr="preencoded.png"/>
          <p:cNvPicPr>
            <a:picLocks noChangeAspect="1"/>
          </p:cNvPicPr>
          <p:nvPr/>
        </p:nvPicPr>
        <p:blipFill>
          <a:blip r:embed="rId5"/>
          <a:stretch>
            <a:fillRect/>
          </a:stretch>
        </p:blipFill>
        <p:spPr>
          <a:xfrm>
            <a:off x="7481768" y="2149435"/>
            <a:ext cx="2388632" cy="1476256"/>
          </a:xfrm>
          <a:prstGeom prst="rect">
            <a:avLst/>
          </a:prstGeom>
        </p:spPr>
      </p:pic>
      <p:sp>
        <p:nvSpPr>
          <p:cNvPr id="12" name="Text 7"/>
          <p:cNvSpPr/>
          <p:nvPr/>
        </p:nvSpPr>
        <p:spPr>
          <a:xfrm>
            <a:off x="7481768" y="3903345"/>
            <a:ext cx="2388632" cy="347186"/>
          </a:xfrm>
          <a:prstGeom prst="rect">
            <a:avLst/>
          </a:prstGeom>
          <a:noFill/>
          <a:ln/>
        </p:spPr>
        <p:txBody>
          <a:bodyPr wrap="non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Data Analysis</a:t>
            </a:r>
            <a:endParaRPr lang="en-US" sz="2187" dirty="0"/>
          </a:p>
        </p:txBody>
      </p:sp>
      <p:sp>
        <p:nvSpPr>
          <p:cNvPr id="13" name="Text 8"/>
          <p:cNvSpPr/>
          <p:nvPr/>
        </p:nvSpPr>
        <p:spPr>
          <a:xfrm>
            <a:off x="7481768" y="4383762"/>
            <a:ext cx="2388632" cy="1777008"/>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Develop strong data analysis skills to uncover trends, patterns, and opportunities hidden within complex datasets.</a:t>
            </a:r>
            <a:endParaRPr lang="en-US" sz="1750" dirty="0"/>
          </a:p>
        </p:txBody>
      </p:sp>
      <p:pic>
        <p:nvPicPr>
          <p:cNvPr id="14" name="Image 3" descr="preencoded.png"/>
          <p:cNvPicPr>
            <a:picLocks noChangeAspect="1"/>
          </p:cNvPicPr>
          <p:nvPr/>
        </p:nvPicPr>
        <p:blipFill>
          <a:blip r:embed="rId6"/>
          <a:stretch>
            <a:fillRect/>
          </a:stretch>
        </p:blipFill>
        <p:spPr>
          <a:xfrm>
            <a:off x="10203656" y="2149435"/>
            <a:ext cx="2388751" cy="1476256"/>
          </a:xfrm>
          <a:prstGeom prst="rect">
            <a:avLst/>
          </a:prstGeom>
        </p:spPr>
      </p:pic>
      <p:sp>
        <p:nvSpPr>
          <p:cNvPr id="15" name="Text 9"/>
          <p:cNvSpPr/>
          <p:nvPr/>
        </p:nvSpPr>
        <p:spPr>
          <a:xfrm>
            <a:off x="10203656" y="3903345"/>
            <a:ext cx="2388751" cy="347186"/>
          </a:xfrm>
          <a:prstGeom prst="rect">
            <a:avLst/>
          </a:prstGeom>
          <a:noFill/>
          <a:ln/>
        </p:spPr>
        <p:txBody>
          <a:bodyPr wrap="non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Business Analysis</a:t>
            </a:r>
            <a:endParaRPr lang="en-US" sz="2187" dirty="0"/>
          </a:p>
        </p:txBody>
      </p:sp>
      <p:sp>
        <p:nvSpPr>
          <p:cNvPr id="16" name="Text 10"/>
          <p:cNvSpPr/>
          <p:nvPr/>
        </p:nvSpPr>
        <p:spPr>
          <a:xfrm>
            <a:off x="10203656" y="4383762"/>
            <a:ext cx="2388751" cy="1777008"/>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Learn to translate data into actionable business strategies, optimizing processes and driving operational efficiency.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sp>
        <p:nvSpPr>
          <p:cNvPr id="4" name="Text 2"/>
          <p:cNvSpPr/>
          <p:nvPr/>
        </p:nvSpPr>
        <p:spPr>
          <a:xfrm>
            <a:off x="2037993" y="1146453"/>
            <a:ext cx="9848850"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The Importance of Business Intelligence</a:t>
            </a:r>
            <a:endParaRPr lang="en-US" sz="4374" dirty="0"/>
          </a:p>
        </p:txBody>
      </p:sp>
      <p:sp>
        <p:nvSpPr>
          <p:cNvPr id="5" name="Text 3"/>
          <p:cNvSpPr/>
          <p:nvPr/>
        </p:nvSpPr>
        <p:spPr>
          <a:xfrm>
            <a:off x="2037993" y="2174081"/>
            <a:ext cx="10554414"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In today's data-driven world, business intelligence (BI) has become a strategic imperative. By leveraging BI, organizations can unlock valuable insights, make informed decisions, and gain a competitive edge in the market. BI empowers leaders to optimize operations, identify new opportunities, and drive sustainable growth. </a:t>
            </a:r>
            <a:endParaRPr lang="en-US" sz="1750" dirty="0"/>
          </a:p>
        </p:txBody>
      </p:sp>
      <p:sp>
        <p:nvSpPr>
          <p:cNvPr id="6" name="Text 4"/>
          <p:cNvSpPr/>
          <p:nvPr/>
        </p:nvSpPr>
        <p:spPr>
          <a:xfrm>
            <a:off x="2037993" y="3845600"/>
            <a:ext cx="10554414"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Effective BI enables businesses to analyze past performance, understand current trends, and make more accurate forecasts. This data-driven approach helps organizations anticipate customer needs, respond to market changes, and allocate resources more effectively. Ultimately, BI is a powerful tool that can transform how businesses operate and succeed in the modern landscape.</a:t>
            </a:r>
            <a:endParaRPr lang="en-US" sz="1750" dirty="0"/>
          </a:p>
        </p:txBody>
      </p:sp>
      <p:sp>
        <p:nvSpPr>
          <p:cNvPr id="7" name="Text 5"/>
          <p:cNvSpPr/>
          <p:nvPr/>
        </p:nvSpPr>
        <p:spPr>
          <a:xfrm>
            <a:off x="2037993" y="5517118"/>
            <a:ext cx="10554414" cy="355402"/>
          </a:xfrm>
          <a:prstGeom prst="rect">
            <a:avLst/>
          </a:prstGeom>
          <a:noFill/>
          <a:ln/>
        </p:spPr>
        <p:txBody>
          <a:bodyPr wrap="non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-Informed Decision Making</a:t>
            </a:r>
            <a:endParaRPr lang="en-US" sz="1750" dirty="0"/>
          </a:p>
        </p:txBody>
      </p:sp>
      <p:sp>
        <p:nvSpPr>
          <p:cNvPr id="8" name="Text 6"/>
          <p:cNvSpPr/>
          <p:nvPr/>
        </p:nvSpPr>
        <p:spPr>
          <a:xfrm>
            <a:off x="2037993" y="6122432"/>
            <a:ext cx="10554414" cy="355402"/>
          </a:xfrm>
          <a:prstGeom prst="rect">
            <a:avLst/>
          </a:prstGeom>
          <a:noFill/>
          <a:ln/>
        </p:spPr>
        <p:txBody>
          <a:bodyPr wrap="non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-Strategic Planning</a:t>
            </a:r>
            <a:endParaRPr lang="en-US" sz="1750" dirty="0"/>
          </a:p>
        </p:txBody>
      </p:sp>
      <p:sp>
        <p:nvSpPr>
          <p:cNvPr id="9" name="Text 7"/>
          <p:cNvSpPr/>
          <p:nvPr/>
        </p:nvSpPr>
        <p:spPr>
          <a:xfrm>
            <a:off x="2037993" y="6727746"/>
            <a:ext cx="10554414" cy="355402"/>
          </a:xfrm>
          <a:prstGeom prst="rect">
            <a:avLst/>
          </a:prstGeom>
          <a:noFill/>
          <a:ln/>
        </p:spPr>
        <p:txBody>
          <a:bodyPr wrap="non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-Competitive Advantage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pic>
        <p:nvPicPr>
          <p:cNvPr id="4" name="Image 0" descr="Two colleagues planning on board with sticky notes"/>
          <p:cNvPicPr>
            <a:picLocks noChangeAspect="1"/>
          </p:cNvPicPr>
          <p:nvPr/>
        </p:nvPicPr>
        <p:blipFill>
          <a:blip r:embed="rId3"/>
          <a:srcRect/>
          <a:stretch/>
        </p:blipFill>
        <p:spPr>
          <a:xfrm>
            <a:off x="9151620" y="2285107"/>
            <a:ext cx="5486400" cy="3659385"/>
          </a:xfrm>
          <a:prstGeom prst="rect">
            <a:avLst/>
          </a:prstGeom>
        </p:spPr>
      </p:pic>
      <p:sp>
        <p:nvSpPr>
          <p:cNvPr id="5" name="Text 2"/>
          <p:cNvSpPr/>
          <p:nvPr/>
        </p:nvSpPr>
        <p:spPr>
          <a:xfrm>
            <a:off x="833199" y="1529477"/>
            <a:ext cx="7477601" cy="1388745"/>
          </a:xfrm>
          <a:prstGeom prst="rect">
            <a:avLst/>
          </a:prstGeom>
          <a:noFill/>
          <a:ln/>
        </p:spPr>
        <p:txBody>
          <a:bodyPr wrap="squar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Hands-on Projects and Assessments</a:t>
            </a:r>
            <a:endParaRPr lang="en-US" sz="4374" dirty="0"/>
          </a:p>
        </p:txBody>
      </p:sp>
      <p:sp>
        <p:nvSpPr>
          <p:cNvPr id="6" name="Text 3"/>
          <p:cNvSpPr/>
          <p:nvPr/>
        </p:nvSpPr>
        <p:spPr>
          <a:xfrm>
            <a:off x="833199" y="3251478"/>
            <a:ext cx="7477601" cy="1777008"/>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This specialization features a series of engaging, practical projects that allow you to apply your newfound Business Intelligence skills. From designing interactive dashboards to building end-to-end data pipelines, these hands-on exercises will strengthen your abilities and prepare you for real-world challenges.</a:t>
            </a:r>
            <a:endParaRPr lang="en-US" sz="1750" dirty="0"/>
          </a:p>
        </p:txBody>
      </p:sp>
      <p:sp>
        <p:nvSpPr>
          <p:cNvPr id="7" name="Text 4"/>
          <p:cNvSpPr/>
          <p:nvPr/>
        </p:nvSpPr>
        <p:spPr>
          <a:xfrm>
            <a:off x="833199" y="5278398"/>
            <a:ext cx="7477601"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Regular assessments throughout the courses will ensure you're mastering the core concepts and techniques. These rigorous evaluations will test your understanding and push you to excel, equipping you with the confidence to tackle complex BI challenges in your career.</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sp>
        <p:nvSpPr>
          <p:cNvPr id="4" name="Text 2"/>
          <p:cNvSpPr/>
          <p:nvPr/>
        </p:nvSpPr>
        <p:spPr>
          <a:xfrm>
            <a:off x="2037993" y="976908"/>
            <a:ext cx="10015538"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Applicable to a Wide Range of Industries</a:t>
            </a:r>
            <a:endParaRPr lang="en-US" sz="4374" dirty="0"/>
          </a:p>
        </p:txBody>
      </p:sp>
      <p:sp>
        <p:nvSpPr>
          <p:cNvPr id="5" name="Text 3"/>
          <p:cNvSpPr/>
          <p:nvPr/>
        </p:nvSpPr>
        <p:spPr>
          <a:xfrm>
            <a:off x="2037993" y="2226707"/>
            <a:ext cx="2232065" cy="694373"/>
          </a:xfrm>
          <a:prstGeom prst="rect">
            <a:avLst/>
          </a:prstGeom>
          <a:noFill/>
          <a:ln/>
        </p:spPr>
        <p:txBody>
          <a:bodyPr wrap="squar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Diverse Applicability</a:t>
            </a:r>
            <a:endParaRPr lang="en-US" sz="2187" dirty="0"/>
          </a:p>
        </p:txBody>
      </p:sp>
      <p:sp>
        <p:nvSpPr>
          <p:cNvPr id="6" name="Text 4"/>
          <p:cNvSpPr/>
          <p:nvPr/>
        </p:nvSpPr>
        <p:spPr>
          <a:xfrm>
            <a:off x="2037993" y="3143250"/>
            <a:ext cx="2232065" cy="3909417"/>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The skills developed in this Google Business Intelligence Specialization are highly transferable and applicable across a broad spectrum of industries, from healthcare and finance to retail and manufacturing.</a:t>
            </a:r>
            <a:endParaRPr lang="en-US" sz="1750" dirty="0"/>
          </a:p>
        </p:txBody>
      </p:sp>
      <p:sp>
        <p:nvSpPr>
          <p:cNvPr id="7" name="Text 5"/>
          <p:cNvSpPr/>
          <p:nvPr/>
        </p:nvSpPr>
        <p:spPr>
          <a:xfrm>
            <a:off x="4819650" y="2226707"/>
            <a:ext cx="2232065" cy="694373"/>
          </a:xfrm>
          <a:prstGeom prst="rect">
            <a:avLst/>
          </a:prstGeom>
          <a:noFill/>
          <a:ln/>
        </p:spPr>
        <p:txBody>
          <a:bodyPr wrap="squar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Adaptable Knowledge</a:t>
            </a:r>
            <a:endParaRPr lang="en-US" sz="2187" dirty="0"/>
          </a:p>
        </p:txBody>
      </p:sp>
      <p:sp>
        <p:nvSpPr>
          <p:cNvPr id="8" name="Text 6"/>
          <p:cNvSpPr/>
          <p:nvPr/>
        </p:nvSpPr>
        <p:spPr>
          <a:xfrm>
            <a:off x="4819650" y="3143250"/>
            <a:ext cx="2232065" cy="355401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The core principles of business intelligence, data analysis, and decision-making taught in this program can be seamlessly applied to organizations of all sizes and in various market sectors.</a:t>
            </a:r>
            <a:endParaRPr lang="en-US" sz="1750" dirty="0"/>
          </a:p>
        </p:txBody>
      </p:sp>
      <p:sp>
        <p:nvSpPr>
          <p:cNvPr id="9" name="Text 7"/>
          <p:cNvSpPr/>
          <p:nvPr/>
        </p:nvSpPr>
        <p:spPr>
          <a:xfrm>
            <a:off x="7601307" y="2226707"/>
            <a:ext cx="2232065"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Versatile Skillset</a:t>
            </a:r>
            <a:endParaRPr lang="en-US" sz="2187" dirty="0"/>
          </a:p>
        </p:txBody>
      </p:sp>
      <p:sp>
        <p:nvSpPr>
          <p:cNvPr id="10" name="Text 8"/>
          <p:cNvSpPr/>
          <p:nvPr/>
        </p:nvSpPr>
        <p:spPr>
          <a:xfrm>
            <a:off x="7601307" y="2796064"/>
            <a:ext cx="2232065" cy="3198614"/>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Mastering the tools and techniques covered in this specialization will equip you with a versatile skillset that is valuable in virtually any data-driven business environment.</a:t>
            </a:r>
            <a:endParaRPr lang="en-US" sz="1750" dirty="0"/>
          </a:p>
        </p:txBody>
      </p:sp>
      <p:sp>
        <p:nvSpPr>
          <p:cNvPr id="11" name="Text 9"/>
          <p:cNvSpPr/>
          <p:nvPr/>
        </p:nvSpPr>
        <p:spPr>
          <a:xfrm>
            <a:off x="10382964" y="2226707"/>
            <a:ext cx="2232065" cy="694373"/>
          </a:xfrm>
          <a:prstGeom prst="rect">
            <a:avLst/>
          </a:prstGeom>
          <a:noFill/>
          <a:ln/>
        </p:spPr>
        <p:txBody>
          <a:bodyPr wrap="squar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Competitive Advantage</a:t>
            </a:r>
            <a:endParaRPr lang="en-US" sz="2187" dirty="0"/>
          </a:p>
        </p:txBody>
      </p:sp>
      <p:sp>
        <p:nvSpPr>
          <p:cNvPr id="12" name="Text 10"/>
          <p:cNvSpPr/>
          <p:nvPr/>
        </p:nvSpPr>
        <p:spPr>
          <a:xfrm>
            <a:off x="10382964" y="3143250"/>
            <a:ext cx="2232065" cy="3198614"/>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Becoming proficient in business intelligence can give you a significant edge, allowing you to drive strategic decisions and deliver measurable impact in your chosen industry.</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sp>
        <p:nvSpPr>
          <p:cNvPr id="4" name="Text 2"/>
          <p:cNvSpPr/>
          <p:nvPr/>
        </p:nvSpPr>
        <p:spPr>
          <a:xfrm>
            <a:off x="2037993" y="1282422"/>
            <a:ext cx="9582031"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Enhance Your Professional Credentials</a:t>
            </a:r>
            <a:endParaRPr lang="en-US" sz="4374" dirty="0"/>
          </a:p>
        </p:txBody>
      </p:sp>
      <p:sp>
        <p:nvSpPr>
          <p:cNvPr id="5" name="Shape 3"/>
          <p:cNvSpPr/>
          <p:nvPr/>
        </p:nvSpPr>
        <p:spPr>
          <a:xfrm>
            <a:off x="2037993" y="2650331"/>
            <a:ext cx="388739" cy="388739"/>
          </a:xfrm>
          <a:prstGeom prst="roundRect">
            <a:avLst>
              <a:gd name="adj" fmla="val 34295"/>
            </a:avLst>
          </a:prstGeom>
          <a:solidFill>
            <a:srgbClr val="E1DBD0"/>
          </a:solidFill>
          <a:ln/>
        </p:spPr>
        <p:txBody>
          <a:bodyPr/>
          <a:lstStyle/>
          <a:p>
            <a:endParaRPr lang="en-US"/>
          </a:p>
        </p:txBody>
      </p:sp>
      <p:sp>
        <p:nvSpPr>
          <p:cNvPr id="6" name="Text 4"/>
          <p:cNvSpPr/>
          <p:nvPr/>
        </p:nvSpPr>
        <p:spPr>
          <a:xfrm>
            <a:off x="2648903" y="2671048"/>
            <a:ext cx="2936677"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Respected Certification</a:t>
            </a:r>
            <a:endParaRPr lang="en-US" sz="2187" dirty="0"/>
          </a:p>
        </p:txBody>
      </p:sp>
      <p:sp>
        <p:nvSpPr>
          <p:cNvPr id="7" name="Text 5"/>
          <p:cNvSpPr/>
          <p:nvPr/>
        </p:nvSpPr>
        <p:spPr>
          <a:xfrm>
            <a:off x="2648903" y="3151465"/>
            <a:ext cx="4555212"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Earning this Google Business Intelligence Specialization demonstrates your mastery of data-driven decision making to potential employers and clients.</a:t>
            </a:r>
            <a:endParaRPr lang="en-US" sz="1750" dirty="0"/>
          </a:p>
        </p:txBody>
      </p:sp>
      <p:sp>
        <p:nvSpPr>
          <p:cNvPr id="8" name="Shape 6"/>
          <p:cNvSpPr/>
          <p:nvPr/>
        </p:nvSpPr>
        <p:spPr>
          <a:xfrm>
            <a:off x="7426285" y="2650331"/>
            <a:ext cx="388739" cy="388739"/>
          </a:xfrm>
          <a:prstGeom prst="roundRect">
            <a:avLst>
              <a:gd name="adj" fmla="val 34295"/>
            </a:avLst>
          </a:prstGeom>
          <a:solidFill>
            <a:srgbClr val="E1DBD0"/>
          </a:solidFill>
          <a:ln/>
        </p:spPr>
        <p:txBody>
          <a:bodyPr/>
          <a:lstStyle/>
          <a:p>
            <a:endParaRPr lang="en-US"/>
          </a:p>
        </p:txBody>
      </p:sp>
      <p:sp>
        <p:nvSpPr>
          <p:cNvPr id="9" name="Text 7"/>
          <p:cNvSpPr/>
          <p:nvPr/>
        </p:nvSpPr>
        <p:spPr>
          <a:xfrm>
            <a:off x="8037195" y="2671048"/>
            <a:ext cx="2777490"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Competitive Edge</a:t>
            </a:r>
            <a:endParaRPr lang="en-US" sz="2187" dirty="0"/>
          </a:p>
        </p:txBody>
      </p:sp>
      <p:sp>
        <p:nvSpPr>
          <p:cNvPr id="10" name="Text 8"/>
          <p:cNvSpPr/>
          <p:nvPr/>
        </p:nvSpPr>
        <p:spPr>
          <a:xfrm>
            <a:off x="8037195" y="3151465"/>
            <a:ext cx="4555212" cy="1066205"/>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Set yourself apart from the competition with specialized expertise in business intelligence, data analytics, and strategic decision support.</a:t>
            </a:r>
            <a:endParaRPr lang="en-US" sz="1750" dirty="0"/>
          </a:p>
        </p:txBody>
      </p:sp>
      <p:sp>
        <p:nvSpPr>
          <p:cNvPr id="11" name="Shape 9"/>
          <p:cNvSpPr/>
          <p:nvPr/>
        </p:nvSpPr>
        <p:spPr>
          <a:xfrm>
            <a:off x="2037993" y="5024438"/>
            <a:ext cx="388739" cy="388739"/>
          </a:xfrm>
          <a:prstGeom prst="roundRect">
            <a:avLst>
              <a:gd name="adj" fmla="val 34295"/>
            </a:avLst>
          </a:prstGeom>
          <a:solidFill>
            <a:srgbClr val="E1DBD0"/>
          </a:solidFill>
          <a:ln/>
        </p:spPr>
        <p:txBody>
          <a:bodyPr/>
          <a:lstStyle/>
          <a:p>
            <a:endParaRPr lang="en-US"/>
          </a:p>
        </p:txBody>
      </p:sp>
      <p:sp>
        <p:nvSpPr>
          <p:cNvPr id="12" name="Text 10"/>
          <p:cNvSpPr/>
          <p:nvPr/>
        </p:nvSpPr>
        <p:spPr>
          <a:xfrm>
            <a:off x="2648903" y="5045154"/>
            <a:ext cx="2777490"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Continuous Learning</a:t>
            </a:r>
            <a:endParaRPr lang="en-US" sz="2187" dirty="0"/>
          </a:p>
        </p:txBody>
      </p:sp>
      <p:sp>
        <p:nvSpPr>
          <p:cNvPr id="13" name="Text 11"/>
          <p:cNvSpPr/>
          <p:nvPr/>
        </p:nvSpPr>
        <p:spPr>
          <a:xfrm>
            <a:off x="2648903" y="5525572"/>
            <a:ext cx="4555212"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Showcase your commitment to professional development and lifelong learning, a highly valuable trait in today's fast-paced business landscape.</a:t>
            </a:r>
            <a:endParaRPr lang="en-US" sz="1750" dirty="0"/>
          </a:p>
        </p:txBody>
      </p:sp>
      <p:sp>
        <p:nvSpPr>
          <p:cNvPr id="14" name="Shape 12"/>
          <p:cNvSpPr/>
          <p:nvPr/>
        </p:nvSpPr>
        <p:spPr>
          <a:xfrm>
            <a:off x="7426285" y="5024438"/>
            <a:ext cx="388739" cy="388739"/>
          </a:xfrm>
          <a:prstGeom prst="roundRect">
            <a:avLst>
              <a:gd name="adj" fmla="val 34295"/>
            </a:avLst>
          </a:prstGeom>
          <a:solidFill>
            <a:srgbClr val="E1DBD0"/>
          </a:solidFill>
          <a:ln/>
        </p:spPr>
        <p:txBody>
          <a:bodyPr/>
          <a:lstStyle/>
          <a:p>
            <a:endParaRPr lang="en-US"/>
          </a:p>
        </p:txBody>
      </p:sp>
      <p:sp>
        <p:nvSpPr>
          <p:cNvPr id="15" name="Text 13"/>
          <p:cNvSpPr/>
          <p:nvPr/>
        </p:nvSpPr>
        <p:spPr>
          <a:xfrm>
            <a:off x="8037195" y="5045154"/>
            <a:ext cx="2777490"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Diverse Opportunities</a:t>
            </a:r>
            <a:endParaRPr lang="en-US" sz="2187" dirty="0"/>
          </a:p>
        </p:txBody>
      </p:sp>
      <p:sp>
        <p:nvSpPr>
          <p:cNvPr id="16" name="Text 14"/>
          <p:cNvSpPr/>
          <p:nvPr/>
        </p:nvSpPr>
        <p:spPr>
          <a:xfrm>
            <a:off x="8037195" y="5525572"/>
            <a:ext cx="4555212" cy="1066205"/>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Leverage your Google Business Intelligence credentials to pursue exciting career paths in a wide range of industries and organizations.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TotalTime>
  <Words>1282</Words>
  <Application>Microsoft Macintosh PowerPoint</Application>
  <PresentationFormat>Custom</PresentationFormat>
  <Paragraphs>79</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Pulkit Shringi</cp:lastModifiedBy>
  <cp:revision>3</cp:revision>
  <dcterms:created xsi:type="dcterms:W3CDTF">2024-05-04T16:55:15Z</dcterms:created>
  <dcterms:modified xsi:type="dcterms:W3CDTF">2024-05-07T15:04:50Z</dcterms:modified>
</cp:coreProperties>
</file>